
<file path=[Content_Types].xml><?xml version="1.0" encoding="utf-8"?>
<Types xmlns="http://schemas.openxmlformats.org/package/2006/content-types">
  <Default Extension="jpeg" ContentType="image/jpe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0" r:id="rId4"/>
    <p:sldId id="258"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tableStyles" Target="tableStyles.xml"/><Relationship Id="rId8" Type="http://schemas.openxmlformats.org/officeDocument/2006/relationships/viewProps" Target="viewProps.xml"/><Relationship Id="rId7" Type="http://schemas.openxmlformats.org/officeDocument/2006/relationships/presProps" Target="presProps.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 Type="http://schemas.openxmlformats.org/officeDocument/2006/relationships/slideMaster" Target="slideMasters/slideMaster1.xml"/></Relationships>
</file>

<file path=ppt/media/>
</file>

<file path=ppt/media/image1.jpeg>
</file>

<file path=ppt/media/image2.png>
</file>

<file path=ppt/media/image3.jpe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fld id="{63A1C593-65D0-4073-BCC9-577B9352EA97}" type="datetimeFigureOut">
              <a:rPr lang="en-US" smtClean="0"/>
            </a:fld>
            <a:endParaRPr lang="en-US"/>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endParaRPr lang="en-US"/>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tags" Target="../tags/tag1.xml"/><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scaled="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52120"/>
            <a:ext cx="9144000" cy="939800"/>
          </a:xfrm>
        </p:spPr>
        <p:txBody>
          <a:bodyPr>
            <a:normAutofit/>
          </a:bodyPr>
          <a:lstStyle/>
          <a:p>
            <a:r>
              <a:rPr lang="en-IN" altLang="en-US" b="1" dirty="0">
                <a:ln/>
                <a:solidFill>
                  <a:schemeClr val="tx1"/>
                </a:solidFill>
                <a:effectLst>
                  <a:outerShdw blurRad="38100" dist="19050" dir="2700000" algn="tl" rotWithShape="0">
                    <a:schemeClr val="dk1">
                      <a:alpha val="40000"/>
                    </a:schemeClr>
                  </a:outerShdw>
                </a:effectLst>
              </a:rPr>
              <a:t>Social Distancing Cap</a:t>
            </a:r>
            <a:endParaRPr lang="en-IN" altLang="en-US" b="1" dirty="0">
              <a:ln/>
              <a:solidFill>
                <a:schemeClr val="tx1"/>
              </a:solidFill>
              <a:effectLst>
                <a:outerShdw blurRad="38100" dist="19050" dir="2700000" algn="tl" rotWithShape="0">
                  <a:schemeClr val="dk1">
                    <a:alpha val="40000"/>
                  </a:schemeClr>
                </a:outerShdw>
              </a:effectLst>
            </a:endParaRPr>
          </a:p>
        </p:txBody>
      </p:sp>
      <p:sp>
        <p:nvSpPr>
          <p:cNvPr id="3" name="Subtitle 2"/>
          <p:cNvSpPr>
            <a:spLocks noGrp="1"/>
          </p:cNvSpPr>
          <p:nvPr>
            <p:ph type="subTitle" idx="1"/>
          </p:nvPr>
        </p:nvSpPr>
        <p:spPr>
          <a:xfrm>
            <a:off x="5851525" y="1827530"/>
            <a:ext cx="4816475" cy="3430270"/>
          </a:xfrm>
        </p:spPr>
        <p:txBody>
          <a:bodyPr/>
          <a:lstStyle/>
          <a:p>
            <a:endParaRPr lang="en-IN" altLang="en-US"/>
          </a:p>
          <a:p>
            <a:endParaRPr lang="en-IN" altLang="en-US"/>
          </a:p>
          <a:p>
            <a:endParaRPr lang="en-IN" altLang="en-US"/>
          </a:p>
        </p:txBody>
      </p:sp>
      <p:pic>
        <p:nvPicPr>
          <p:cNvPr id="4" name="Picture 3" descr="IMG_20200613_204437"/>
          <p:cNvPicPr>
            <a:picLocks noChangeAspect="1"/>
          </p:cNvPicPr>
          <p:nvPr/>
        </p:nvPicPr>
        <p:blipFill>
          <a:blip r:embed="rId1"/>
          <a:stretch>
            <a:fillRect/>
          </a:stretch>
        </p:blipFill>
        <p:spPr>
          <a:xfrm>
            <a:off x="67945" y="1459230"/>
            <a:ext cx="5314950" cy="5385435"/>
          </a:xfrm>
          <a:prstGeom prst="rect">
            <a:avLst/>
          </a:prstGeom>
        </p:spPr>
      </p:pic>
      <p:graphicFrame>
        <p:nvGraphicFramePr>
          <p:cNvPr id="6" name="Table 5"/>
          <p:cNvGraphicFramePr/>
          <p:nvPr/>
        </p:nvGraphicFramePr>
        <p:xfrm>
          <a:off x="6003925" y="1827530"/>
          <a:ext cx="4511040" cy="3430905"/>
        </p:xfrm>
        <a:graphic>
          <a:graphicData uri="http://schemas.openxmlformats.org/drawingml/2006/table">
            <a:tbl>
              <a:tblPr firstRow="1" bandRow="1">
                <a:tableStyleId>{5C22544A-7EE6-4342-B048-85BDC9FD1C3A}</a:tableStyleId>
              </a:tblPr>
              <a:tblGrid>
                <a:gridCol w="4511040"/>
              </a:tblGrid>
              <a:tr h="3430905">
                <a:tc>
                  <a:txBody>
                    <a:bodyPr/>
                    <a:p>
                      <a:pPr>
                        <a:buNone/>
                      </a:pPr>
                      <a:endParaRPr lang="en-US"/>
                    </a:p>
                  </a:txBody>
                  <a:tcPr>
                    <a:solidFill>
                      <a:schemeClr val="bg1"/>
                    </a:solidFill>
                  </a:tcPr>
                </a:tc>
              </a:tr>
            </a:tbl>
          </a:graphicData>
        </a:graphic>
      </p:graphicFrame>
      <p:graphicFrame>
        <p:nvGraphicFramePr>
          <p:cNvPr id="8" name="Table 7"/>
          <p:cNvGraphicFramePr/>
          <p:nvPr/>
        </p:nvGraphicFramePr>
        <p:xfrm>
          <a:off x="5382895" y="1391920"/>
          <a:ext cx="6847840" cy="5452110"/>
        </p:xfrm>
        <a:graphic>
          <a:graphicData uri="http://schemas.openxmlformats.org/drawingml/2006/table">
            <a:tbl>
              <a:tblPr firstRow="1" bandRow="1">
                <a:tableStyleId>{5C22544A-7EE6-4342-B048-85BDC9FD1C3A}</a:tableStyleId>
              </a:tblPr>
              <a:tblGrid>
                <a:gridCol w="6847840"/>
              </a:tblGrid>
              <a:tr h="845820">
                <a:tc>
                  <a:txBody>
                    <a:bodyPr/>
                    <a:p>
                      <a:pPr algn="ctr">
                        <a:buNone/>
                      </a:pPr>
                      <a:r>
                        <a:rPr lang="en-IN" altLang="en-US" sz="4800">
                          <a:latin typeface="Bahnschrift SemiBold" panose="020B0502040204020203" charset="0"/>
                          <a:cs typeface="Bahnschrift SemiBold" panose="020B0502040204020203" charset="0"/>
                        </a:rPr>
                        <a:t>   Fetures</a:t>
                      </a:r>
                      <a:endParaRPr lang="en-IN" altLang="en-US" sz="4800">
                        <a:latin typeface="Bahnschrift SemiBold" panose="020B0502040204020203" charset="0"/>
                        <a:cs typeface="Bahnschrift SemiBold" panose="020B0502040204020203" charset="0"/>
                      </a:endParaRPr>
                    </a:p>
                  </a:txBody>
                  <a:tcPr>
                    <a:blipFill>
                      <a:blip r:embed="rId2"/>
                      <a:tile tx="0" ty="0" sx="100000" sy="100000" flip="none" algn="tl"/>
                    </a:blipFill>
                  </a:tcPr>
                </a:tc>
              </a:tr>
              <a:tr h="4606290">
                <a:tc>
                  <a:txBody>
                    <a:bodyPr/>
                    <a:p>
                      <a:pPr algn="ctr">
                        <a:buNone/>
                      </a:pPr>
                      <a:r>
                        <a:rPr lang="en-IN" altLang="en-US" sz="3200"/>
                        <a:t>This Cap Help us to maintain social distancing .Whenever some object/Person comes close more then 1-M then it automticlly buzzer out.The Buzzer Sound is so Shrink that person has to maintain a distance othewise the alarm will continue to beep. </a:t>
                      </a:r>
                      <a:endParaRPr lang="en-IN" altLang="en-US" sz="3200"/>
                    </a:p>
                    <a:p>
                      <a:pPr algn="ctr">
                        <a:buNone/>
                      </a:pPr>
                      <a:endParaRPr lang="en-IN" altLang="en-US" sz="3200"/>
                    </a:p>
                  </a:txBody>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scaled="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167890" y="452120"/>
            <a:ext cx="8797290" cy="667385"/>
          </a:xfrm>
        </p:spPr>
        <p:txBody>
          <a:bodyPr>
            <a:normAutofit fontScale="90000"/>
          </a:bodyPr>
          <a:lstStyle/>
          <a:p>
            <a:r>
              <a:rPr lang="en-IN" altLang="en-US" b="1" dirty="0">
                <a:solidFill>
                  <a:schemeClr val="tx1"/>
                </a:solidFill>
                <a:effectLst>
                  <a:outerShdw blurRad="38100" dist="19050" dir="2700000" algn="tl" rotWithShape="0">
                    <a:schemeClr val="dk1">
                      <a:alpha val="40000"/>
                    </a:schemeClr>
                  </a:outerShdw>
                </a:effectLst>
              </a:rPr>
              <a:t>Social Distancing Cap</a:t>
            </a:r>
            <a:endParaRPr lang="en-IN" altLang="en-US" b="1" dirty="0">
              <a:solidFill>
                <a:schemeClr val="tx1"/>
              </a:solidFill>
              <a:effectLst>
                <a:outerShdw blurRad="38100" dist="19050" dir="2700000" algn="tl" rotWithShape="0">
                  <a:schemeClr val="dk1">
                    <a:alpha val="40000"/>
                  </a:schemeClr>
                </a:outerShdw>
              </a:effectLst>
            </a:endParaRPr>
          </a:p>
        </p:txBody>
      </p:sp>
      <p:sp>
        <p:nvSpPr>
          <p:cNvPr id="3" name="Subtitle 2"/>
          <p:cNvSpPr>
            <a:spLocks noGrp="1"/>
          </p:cNvSpPr>
          <p:nvPr>
            <p:ph type="subTitle" idx="1"/>
          </p:nvPr>
        </p:nvSpPr>
        <p:spPr>
          <a:xfrm>
            <a:off x="5851525" y="1827530"/>
            <a:ext cx="4816475" cy="3430270"/>
          </a:xfrm>
        </p:spPr>
        <p:txBody>
          <a:bodyPr/>
          <a:lstStyle/>
          <a:p>
            <a:endParaRPr lang="en-IN" altLang="en-US"/>
          </a:p>
          <a:p>
            <a:endParaRPr lang="en-IN" altLang="en-US"/>
          </a:p>
          <a:p>
            <a:endParaRPr lang="en-IN" altLang="en-US"/>
          </a:p>
        </p:txBody>
      </p:sp>
      <p:sp>
        <p:nvSpPr>
          <p:cNvPr id="4" name="Snip Same Side Corner Rectangle 3"/>
          <p:cNvSpPr/>
          <p:nvPr/>
        </p:nvSpPr>
        <p:spPr>
          <a:xfrm>
            <a:off x="222885" y="2235200"/>
            <a:ext cx="1226820" cy="860425"/>
          </a:xfrm>
          <a:prstGeom prst="snip2SameRect">
            <a:avLst/>
          </a:prstGeom>
          <a:effectLst>
            <a:glow rad="4191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t>Buzzer</a:t>
            </a:r>
            <a:endParaRPr lang="en-IN" altLang="en-US"/>
          </a:p>
        </p:txBody>
      </p:sp>
      <p:sp>
        <p:nvSpPr>
          <p:cNvPr id="5" name="Flowchart: Direct Access Storage 4"/>
          <p:cNvSpPr/>
          <p:nvPr/>
        </p:nvSpPr>
        <p:spPr>
          <a:xfrm>
            <a:off x="1240790" y="4077970"/>
            <a:ext cx="2118995" cy="831215"/>
          </a:xfrm>
          <a:prstGeom prst="flowChartMagneticDru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t>ultrsonic sensor</a:t>
            </a:r>
            <a:endParaRPr lang="en-IN" altLang="en-US"/>
          </a:p>
        </p:txBody>
      </p:sp>
      <p:sp>
        <p:nvSpPr>
          <p:cNvPr id="6" name="Flowchart: Magnetic Disk 5"/>
          <p:cNvSpPr/>
          <p:nvPr/>
        </p:nvSpPr>
        <p:spPr>
          <a:xfrm>
            <a:off x="44450" y="3819525"/>
            <a:ext cx="1028700" cy="143827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t>+</a:t>
            </a:r>
            <a:endParaRPr lang="en-IN" altLang="en-US"/>
          </a:p>
          <a:p>
            <a:pPr algn="ctr"/>
            <a:endParaRPr lang="en-IN" altLang="en-US"/>
          </a:p>
          <a:p>
            <a:pPr algn="ctr"/>
            <a:r>
              <a:rPr lang="en-IN" altLang="en-US"/>
              <a:t>Battery</a:t>
            </a:r>
            <a:endParaRPr lang="en-IN" altLang="en-US"/>
          </a:p>
          <a:p>
            <a:pPr algn="ctr"/>
            <a:r>
              <a:rPr lang="en-IN" altLang="en-US"/>
              <a:t>-</a:t>
            </a:r>
            <a:endParaRPr lang="en-IN" altLang="en-US"/>
          </a:p>
          <a:p>
            <a:pPr algn="ctr"/>
            <a:endParaRPr lang="en-IN" altLang="en-US"/>
          </a:p>
        </p:txBody>
      </p:sp>
      <p:cxnSp>
        <p:nvCxnSpPr>
          <p:cNvPr id="7" name="Curved Connector 6"/>
          <p:cNvCxnSpPr/>
          <p:nvPr/>
        </p:nvCxnSpPr>
        <p:spPr>
          <a:xfrm rot="5400000" flipV="1">
            <a:off x="739775" y="3517265"/>
            <a:ext cx="1085850" cy="333375"/>
          </a:xfrm>
          <a:prstGeom prst="curvedConnector3">
            <a:avLst>
              <a:gd name="adj1" fmla="val 50029"/>
            </a:avLst>
          </a:prstGeom>
        </p:spPr>
        <p:style>
          <a:lnRef idx="1">
            <a:schemeClr val="accent1"/>
          </a:lnRef>
          <a:fillRef idx="0">
            <a:schemeClr val="accent1"/>
          </a:fillRef>
          <a:effectRef idx="0">
            <a:schemeClr val="accent1"/>
          </a:effectRef>
          <a:fontRef idx="minor">
            <a:schemeClr val="tx1"/>
          </a:fontRef>
        </p:style>
      </p:cxnSp>
      <p:cxnSp>
        <p:nvCxnSpPr>
          <p:cNvPr id="8" name="Elbow Connector 7"/>
          <p:cNvCxnSpPr>
            <a:endCxn id="4" idx="1"/>
          </p:cNvCxnSpPr>
          <p:nvPr/>
        </p:nvCxnSpPr>
        <p:spPr>
          <a:xfrm rot="16200000">
            <a:off x="148590" y="3539490"/>
            <a:ext cx="1131570" cy="24384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sp>
        <p:nvSpPr>
          <p:cNvPr id="9" name="Flowchart: Manual Operation 8"/>
          <p:cNvSpPr/>
          <p:nvPr/>
        </p:nvSpPr>
        <p:spPr>
          <a:xfrm>
            <a:off x="385445" y="5800725"/>
            <a:ext cx="1782445" cy="784225"/>
          </a:xfrm>
          <a:prstGeom prst="flowChartManualOpe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IN" altLang="en-US"/>
          </a:p>
          <a:p>
            <a:pPr algn="ctr"/>
            <a:r>
              <a:rPr lang="en-IN" altLang="en-US"/>
              <a:t>micro cantroller</a:t>
            </a:r>
            <a:endParaRPr lang="en-IN" altLang="en-US"/>
          </a:p>
        </p:txBody>
      </p:sp>
      <p:cxnSp>
        <p:nvCxnSpPr>
          <p:cNvPr id="11" name="Elbow Connector 10"/>
          <p:cNvCxnSpPr/>
          <p:nvPr/>
        </p:nvCxnSpPr>
        <p:spPr>
          <a:xfrm rot="5400000" flipV="1">
            <a:off x="734060" y="5401310"/>
            <a:ext cx="542290" cy="135255"/>
          </a:xfrm>
          <a:prstGeom prst="bentConnector3">
            <a:avLst>
              <a:gd name="adj1" fmla="val 4994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Elbow Connector 11"/>
          <p:cNvCxnSpPr/>
          <p:nvPr/>
        </p:nvCxnSpPr>
        <p:spPr>
          <a:xfrm flipV="1">
            <a:off x="1240155" y="4834255"/>
            <a:ext cx="1268730" cy="966470"/>
          </a:xfrm>
          <a:prstGeom prst="bentConnector3">
            <a:avLst>
              <a:gd name="adj1" fmla="val 5005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Curved Connector 12"/>
          <p:cNvCxnSpPr/>
          <p:nvPr/>
        </p:nvCxnSpPr>
        <p:spPr>
          <a:xfrm rot="5400000">
            <a:off x="1518285" y="5761355"/>
            <a:ext cx="45085" cy="3175"/>
          </a:xfrm>
          <a:prstGeom prst="curvedConnector3">
            <a:avLst>
              <a:gd name="adj1" fmla="val 50704"/>
            </a:avLst>
          </a:prstGeom>
        </p:spPr>
        <p:style>
          <a:lnRef idx="1">
            <a:schemeClr val="accent1"/>
          </a:lnRef>
          <a:fillRef idx="0">
            <a:schemeClr val="accent1"/>
          </a:fillRef>
          <a:effectRef idx="0">
            <a:schemeClr val="accent1"/>
          </a:effectRef>
          <a:fontRef idx="minor">
            <a:schemeClr val="tx1"/>
          </a:fontRef>
        </p:style>
      </p:cxnSp>
      <p:cxnSp>
        <p:nvCxnSpPr>
          <p:cNvPr id="14" name="Elbow Connector 13"/>
          <p:cNvCxnSpPr>
            <a:endCxn id="5" idx="1"/>
          </p:cNvCxnSpPr>
          <p:nvPr/>
        </p:nvCxnSpPr>
        <p:spPr>
          <a:xfrm flipV="1">
            <a:off x="-277495" y="4493895"/>
            <a:ext cx="1518285" cy="1261745"/>
          </a:xfrm>
          <a:prstGeom prst="bentConnector3">
            <a:avLst>
              <a:gd name="adj1" fmla="val 33082"/>
            </a:avLst>
          </a:prstGeom>
          <a:ln>
            <a:headEnd type="arrow"/>
            <a:tailEnd type="arrow"/>
          </a:ln>
        </p:spPr>
        <p:style>
          <a:lnRef idx="1">
            <a:schemeClr val="accent1"/>
          </a:lnRef>
          <a:fillRef idx="0">
            <a:schemeClr val="accent1"/>
          </a:fillRef>
          <a:effectRef idx="0">
            <a:schemeClr val="accent1"/>
          </a:effectRef>
          <a:fontRef idx="minor">
            <a:schemeClr val="tx1"/>
          </a:fontRef>
        </p:style>
      </p:cxnSp>
      <p:sp>
        <p:nvSpPr>
          <p:cNvPr id="16" name="Rectangular Callout 15"/>
          <p:cNvSpPr/>
          <p:nvPr/>
        </p:nvSpPr>
        <p:spPr>
          <a:xfrm>
            <a:off x="1449705" y="452120"/>
            <a:ext cx="1133475" cy="939800"/>
          </a:xfrm>
          <a:prstGeom prst="wedgeRectCallout">
            <a:avLst>
              <a:gd name="adj1" fmla="val -31456"/>
              <a:gd name="adj2" fmla="val 99459"/>
            </a:avLst>
          </a:prstGeom>
          <a:gradFill>
            <a:gsLst>
              <a:gs pos="0">
                <a:srgbClr val="FECF40"/>
              </a:gs>
              <a:gs pos="100000">
                <a:srgbClr val="846C21"/>
              </a:gs>
            </a:gsLst>
            <a:lin ang="5400000" scaled="0"/>
          </a:gradFill>
          <a:effectLst>
            <a:outerShdw blurRad="50800" dist="38100" dir="5400000" algn="t" rotWithShape="0">
              <a:schemeClr val="bg1">
                <a:lumMod val="9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t>BEEEP!</a:t>
            </a:r>
            <a:endParaRPr lang="en-IN" altLang="en-US"/>
          </a:p>
        </p:txBody>
      </p:sp>
      <p:graphicFrame>
        <p:nvGraphicFramePr>
          <p:cNvPr id="17" name="Table 16"/>
          <p:cNvGraphicFramePr/>
          <p:nvPr/>
        </p:nvGraphicFramePr>
        <p:xfrm>
          <a:off x="5110480" y="1646555"/>
          <a:ext cx="3126740" cy="3596640"/>
        </p:xfrm>
        <a:graphic>
          <a:graphicData uri="http://schemas.openxmlformats.org/drawingml/2006/table">
            <a:tbl>
              <a:tblPr firstRow="1" bandRow="1">
                <a:tableStyleId>{5C22544A-7EE6-4342-B048-85BDC9FD1C3A}</a:tableStyleId>
              </a:tblPr>
              <a:tblGrid>
                <a:gridCol w="3126740"/>
              </a:tblGrid>
              <a:tr h="579120">
                <a:tc>
                  <a:txBody>
                    <a:bodyPr/>
                    <a:p>
                      <a:pPr algn="ctr">
                        <a:buNone/>
                      </a:pPr>
                      <a:r>
                        <a:rPr lang="en-IN" altLang="en-US" sz="3200"/>
                        <a:t>WORKING</a:t>
                      </a:r>
                      <a:endParaRPr lang="en-IN" altLang="en-US" sz="3200"/>
                    </a:p>
                  </a:txBody>
                  <a:tcPr/>
                </a:tc>
              </a:tr>
              <a:tr h="3017520">
                <a:tc>
                  <a:txBody>
                    <a:bodyPr/>
                    <a:p>
                      <a:pPr algn="ctr">
                        <a:buNone/>
                      </a:pPr>
                      <a:r>
                        <a:rPr lang="en-IN" altLang="en-US" sz="1600">
                          <a:latin typeface="Microsoft JhengHei UI" panose="020B0604030504040204" charset="-120"/>
                          <a:ea typeface="Microsoft JhengHei UI" panose="020B0604030504040204" charset="-120"/>
                        </a:rPr>
                        <a:t>IT WORKS ON SIMPLE CIRCUIT OF AND BUZZER,MICRO CANTROLLER BATTERY ULTRASONIC SENSOR.POWERD BY ORDINARY GALVANIC CELL WHICH ARE ADJUATED INSIDE THE CAP SO THAT IT IS NOT VISIBLE FROM OUTSIDE.AND ALSO MAKE IT COMFORTABLE TO WEAR. NOTE-( DISTANCE CAN ALSO BE ADJSUTED TO APPROX  3 METER.)</a:t>
                      </a:r>
                      <a:endParaRPr lang="en-IN" altLang="en-US" sz="1600">
                        <a:latin typeface="Microsoft JhengHei UI" panose="020B0604030504040204" charset="-120"/>
                        <a:ea typeface="Microsoft JhengHei UI" panose="020B0604030504040204" charset="-120"/>
                      </a:endParaRPr>
                    </a:p>
                    <a:p>
                      <a:pPr algn="ctr">
                        <a:buNone/>
                      </a:pPr>
                      <a:endParaRPr lang="en-IN" altLang="en-US" sz="1600">
                        <a:latin typeface="Microsoft JhengHei UI" panose="020B0604030504040204" charset="-120"/>
                        <a:ea typeface="Microsoft JhengHei UI" panose="020B0604030504040204" charset="-120"/>
                      </a:endParaRPr>
                    </a:p>
                  </a:txBody>
                  <a:tcPr/>
                </a:tc>
              </a:tr>
            </a:tbl>
          </a:graphicData>
        </a:graphic>
      </p:graphicFrame>
      <p:pic>
        <p:nvPicPr>
          <p:cNvPr id="18" name="Picture 17" descr="FACE IMAGE"/>
          <p:cNvPicPr>
            <a:picLocks noChangeAspect="1"/>
          </p:cNvPicPr>
          <p:nvPr/>
        </p:nvPicPr>
        <p:blipFill>
          <a:blip r:embed="rId1"/>
          <a:srcRect l="-6957" t="-4036" r="-3382" b="-897"/>
          <a:stretch>
            <a:fillRect/>
          </a:stretch>
        </p:blipFill>
        <p:spPr>
          <a:xfrm>
            <a:off x="4004945" y="3994785"/>
            <a:ext cx="1105535" cy="997585"/>
          </a:xfrm>
          <a:prstGeom prst="smileyFace">
            <a:avLst/>
          </a:prstGeom>
        </p:spPr>
      </p:pic>
      <p:cxnSp>
        <p:nvCxnSpPr>
          <p:cNvPr id="19" name="Elbow Connector 18"/>
          <p:cNvCxnSpPr/>
          <p:nvPr/>
        </p:nvCxnSpPr>
        <p:spPr>
          <a:xfrm>
            <a:off x="2820035" y="4077970"/>
            <a:ext cx="15240" cy="3175"/>
          </a:xfrm>
          <a:prstGeom prst="bentConnector2">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8" idx="2"/>
          </p:cNvCxnSpPr>
          <p:nvPr/>
        </p:nvCxnSpPr>
        <p:spPr>
          <a:xfrm flipH="1" flipV="1">
            <a:off x="3303270" y="4486275"/>
            <a:ext cx="701675" cy="7620"/>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2835275" y="5211445"/>
            <a:ext cx="1661795" cy="14605"/>
          </a:xfrm>
          <a:prstGeom prst="straightConnector1">
            <a:avLst/>
          </a:prstGeom>
          <a:ln>
            <a:headEnd type="arrow" w="med" len="med"/>
            <a:tailEnd type="arrow" w="med" len="med"/>
          </a:ln>
        </p:spPr>
        <p:style>
          <a:lnRef idx="3">
            <a:schemeClr val="dk1"/>
          </a:lnRef>
          <a:fillRef idx="0">
            <a:schemeClr val="dk1"/>
          </a:fillRef>
          <a:effectRef idx="2">
            <a:schemeClr val="dk1"/>
          </a:effectRef>
          <a:fontRef idx="minor">
            <a:schemeClr val="tx1"/>
          </a:fontRef>
        </p:style>
      </p:cxnSp>
      <p:sp>
        <p:nvSpPr>
          <p:cNvPr id="22" name="Minus 21"/>
          <p:cNvSpPr/>
          <p:nvPr/>
        </p:nvSpPr>
        <p:spPr>
          <a:xfrm>
            <a:off x="3004185" y="4942840"/>
            <a:ext cx="1299210" cy="1052830"/>
          </a:xfrm>
          <a:prstGeom prst="mathMinus">
            <a:avLst/>
          </a:prstGeom>
          <a:gradFill>
            <a:gsLst>
              <a:gs pos="0">
                <a:srgbClr val="FECF40"/>
              </a:gs>
              <a:gs pos="100000">
                <a:srgbClr val="846C21"/>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en-US"/>
              <a:t>0.5 M</a:t>
            </a:r>
            <a:endParaRPr lang="en-IN" altLang="en-US"/>
          </a:p>
        </p:txBody>
      </p:sp>
      <p:pic>
        <p:nvPicPr>
          <p:cNvPr id="23" name="VID_20200613_204704">
            <a:hlinkClick r:id="" action="ppaction://media"/>
          </p:cNvPr>
          <p:cNvPicPr/>
          <p:nvPr>
            <a:videoFile r:link="rId2"/>
            <p:extLst>
              <p:ext uri="{DAA4B4D4-6D71-4841-9C94-3DE7FCFB9230}">
                <p14:media xmlns:p14="http://schemas.microsoft.com/office/powerpoint/2010/main" r:embed="rId3"/>
              </p:ext>
            </p:extLst>
            <p:custDataLst>
              <p:tags r:id="rId4"/>
            </p:custDataLst>
          </p:nvPr>
        </p:nvPicPr>
        <p:blipFill>
          <a:blip r:embed="rId5"/>
          <a:stretch>
            <a:fillRect/>
          </a:stretch>
        </p:blipFill>
        <p:spPr>
          <a:xfrm>
            <a:off x="8237220" y="1646555"/>
            <a:ext cx="3931920" cy="410845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23"/>
                </p:tgtEl>
              </p:cMediaNode>
            </p:video>
            <p:seq concurrent="1" nextAc="seek">
              <p:cTn id="3" restart="whenNotActive" fill="hold" evtFilter="cancelBubble" nodeType="interactiveSeq">
                <p:stCondLst>
                  <p:cond evt="onClick" delay="0">
                    <p:tgtEl>
                      <p:spTgt spid="2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3"/>
                                        </p:tgtEl>
                                      </p:cBhvr>
                                    </p:cmd>
                                  </p:childTnLst>
                                </p:cTn>
                              </p:par>
                            </p:childTnLst>
                          </p:cTn>
                        </p:par>
                      </p:childTnLst>
                    </p:cTn>
                  </p:par>
                </p:childTnLst>
              </p:cTn>
              <p:nextCondLst>
                <p:cond evt="onClick" delay="0">
                  <p:tgtEl>
                    <p:spTgt spid="2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scaled="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26060"/>
            <a:ext cx="9144000" cy="768350"/>
          </a:xfrm>
        </p:spPr>
        <p:txBody>
          <a:bodyPr>
            <a:normAutofit fontScale="90000"/>
          </a:bodyPr>
          <a:lstStyle/>
          <a:p>
            <a:r>
              <a:rPr lang="en-IN" altLang="en-US" b="1" dirty="0">
                <a:solidFill>
                  <a:schemeClr val="tx1"/>
                </a:solidFill>
                <a:effectLst>
                  <a:outerShdw blurRad="38100" dist="19050" dir="2700000" algn="tl" rotWithShape="0">
                    <a:schemeClr val="dk1">
                      <a:alpha val="40000"/>
                    </a:schemeClr>
                  </a:outerShdw>
                </a:effectLst>
              </a:rPr>
              <a:t>Social Distancing Cap</a:t>
            </a:r>
            <a:endParaRPr lang="en-IN" altLang="en-US" b="1" dirty="0">
              <a:solidFill>
                <a:schemeClr val="tx1"/>
              </a:solidFill>
              <a:effectLst>
                <a:outerShdw blurRad="38100" dist="19050" dir="2700000" algn="tl" rotWithShape="0">
                  <a:schemeClr val="dk1">
                    <a:alpha val="40000"/>
                  </a:schemeClr>
                </a:outerShdw>
              </a:effectLst>
            </a:endParaRPr>
          </a:p>
        </p:txBody>
      </p:sp>
      <p:sp>
        <p:nvSpPr>
          <p:cNvPr id="3" name="Subtitle 2"/>
          <p:cNvSpPr>
            <a:spLocks noGrp="1"/>
          </p:cNvSpPr>
          <p:nvPr>
            <p:ph type="subTitle" idx="1"/>
          </p:nvPr>
        </p:nvSpPr>
        <p:spPr>
          <a:xfrm>
            <a:off x="5851525" y="1827530"/>
            <a:ext cx="4816475" cy="3430270"/>
          </a:xfrm>
        </p:spPr>
        <p:txBody>
          <a:bodyPr/>
          <a:lstStyle/>
          <a:p>
            <a:endParaRPr lang="en-IN" altLang="en-US"/>
          </a:p>
          <a:p>
            <a:endParaRPr lang="en-IN" altLang="en-US"/>
          </a:p>
          <a:p>
            <a:endParaRPr lang="en-IN" altLang="en-US"/>
          </a:p>
        </p:txBody>
      </p:sp>
      <p:graphicFrame>
        <p:nvGraphicFramePr>
          <p:cNvPr id="5" name="Table 4"/>
          <p:cNvGraphicFramePr/>
          <p:nvPr/>
        </p:nvGraphicFramePr>
        <p:xfrm>
          <a:off x="166370" y="1176020"/>
          <a:ext cx="3215640" cy="4719955"/>
        </p:xfrm>
        <a:graphic>
          <a:graphicData uri="http://schemas.openxmlformats.org/drawingml/2006/table">
            <a:tbl>
              <a:tblPr firstRow="1" bandRow="1">
                <a:tableStyleId>{5C22544A-7EE6-4342-B048-85BDC9FD1C3A}</a:tableStyleId>
              </a:tblPr>
              <a:tblGrid>
                <a:gridCol w="3215640"/>
              </a:tblGrid>
              <a:tr h="610870">
                <a:tc>
                  <a:txBody>
                    <a:bodyPr/>
                    <a:p>
                      <a:pPr algn="ctr">
                        <a:buNone/>
                      </a:pPr>
                      <a:r>
                        <a:rPr lang="en-IN" altLang="en-US" sz="2400"/>
                        <a:t>EQUIPMENTS</a:t>
                      </a:r>
                      <a:endParaRPr lang="en-IN" altLang="en-US" sz="2400"/>
                    </a:p>
                  </a:txBody>
                  <a:tcPr/>
                </a:tc>
              </a:tr>
              <a:tr h="784860">
                <a:tc>
                  <a:txBody>
                    <a:bodyPr/>
                    <a:p>
                      <a:pPr>
                        <a:buNone/>
                      </a:pPr>
                      <a:r>
                        <a:rPr lang="en-IN" altLang="en-US"/>
                        <a:t>ORDINARY CAP -RS100</a:t>
                      </a:r>
                      <a:endParaRPr lang="en-IN" altLang="en-US"/>
                    </a:p>
                  </a:txBody>
                  <a:tcPr/>
                </a:tc>
              </a:tr>
              <a:tr h="448945">
                <a:tc>
                  <a:txBody>
                    <a:bodyPr/>
                    <a:p>
                      <a:pPr>
                        <a:buNone/>
                      </a:pPr>
                      <a:r>
                        <a:rPr lang="en-IN" altLang="en-US"/>
                        <a:t>ULTRASONIC SENSOR -RS 130</a:t>
                      </a:r>
                      <a:endParaRPr lang="en-IN" altLang="en-US"/>
                    </a:p>
                  </a:txBody>
                  <a:tcPr/>
                </a:tc>
              </a:tr>
              <a:tr h="448945">
                <a:tc>
                  <a:txBody>
                    <a:bodyPr/>
                    <a:p>
                      <a:pPr>
                        <a:buNone/>
                      </a:pPr>
                      <a:r>
                        <a:rPr lang="en-IN" altLang="en-US"/>
                        <a:t>Micro Cantroller-Rs 300 </a:t>
                      </a:r>
                      <a:endParaRPr lang="en-IN" altLang="en-US"/>
                    </a:p>
                  </a:txBody>
                  <a:tcPr/>
                </a:tc>
              </a:tr>
              <a:tr h="784860">
                <a:tc>
                  <a:txBody>
                    <a:bodyPr/>
                    <a:p>
                      <a:pPr>
                        <a:buNone/>
                      </a:pPr>
                      <a:r>
                        <a:rPr lang="en-IN" altLang="en-US"/>
                        <a:t>OTHERS- RS 20</a:t>
                      </a:r>
                      <a:endParaRPr lang="en-IN" altLang="en-US"/>
                    </a:p>
                    <a:p>
                      <a:pPr>
                        <a:buNone/>
                      </a:pPr>
                      <a:r>
                        <a:rPr lang="en-IN" altLang="en-US"/>
                        <a:t>(WIRES/SOLDER)</a:t>
                      </a:r>
                      <a:endParaRPr lang="en-IN" altLang="en-US"/>
                    </a:p>
                  </a:txBody>
                  <a:tcPr/>
                </a:tc>
              </a:tr>
              <a:tr h="1192530">
                <a:tc>
                  <a:txBody>
                    <a:bodyPr/>
                    <a:p>
                      <a:pPr algn="ctr">
                        <a:buNone/>
                      </a:pPr>
                      <a:r>
                        <a:rPr lang="en-IN" altLang="en-US">
                          <a:latin typeface="Arial Black" panose="020B0A04020102020204" charset="0"/>
                          <a:cs typeface="Arial Black" panose="020B0A04020102020204" charset="0"/>
                        </a:rPr>
                        <a:t>TOTAL RS 550(single)</a:t>
                      </a:r>
                      <a:endParaRPr lang="en-IN" altLang="en-US">
                        <a:latin typeface="Arial Black" panose="020B0A04020102020204" charset="0"/>
                        <a:cs typeface="Arial Black" panose="020B0A04020102020204" charset="0"/>
                      </a:endParaRPr>
                    </a:p>
                    <a:p>
                      <a:pPr algn="ctr">
                        <a:buNone/>
                      </a:pPr>
                      <a:endParaRPr lang="en-IN" altLang="en-US">
                        <a:latin typeface="Arial Black" panose="020B0A04020102020204" charset="0"/>
                        <a:cs typeface="Arial Black" panose="020B0A04020102020204" charset="0"/>
                      </a:endParaRPr>
                    </a:p>
                    <a:p>
                      <a:pPr algn="ctr">
                        <a:buNone/>
                      </a:pPr>
                      <a:r>
                        <a:rPr lang="en-IN" altLang="en-US">
                          <a:latin typeface="Arial Black" panose="020B0A04020102020204" charset="0"/>
                          <a:cs typeface="Arial Black" panose="020B0A04020102020204" charset="0"/>
                        </a:rPr>
                        <a:t>Bulk Manfacturing Cost-Rs300(approx)</a:t>
                      </a:r>
                      <a:endParaRPr lang="en-IN" altLang="en-US">
                        <a:latin typeface="Arial Black" panose="020B0A04020102020204" charset="0"/>
                        <a:cs typeface="Arial Black" panose="020B0A04020102020204" charset="0"/>
                      </a:endParaRPr>
                    </a:p>
                  </a:txBody>
                  <a:tcPr/>
                </a:tc>
              </a:tr>
            </a:tbl>
          </a:graphicData>
        </a:graphic>
      </p:graphicFrame>
      <p:graphicFrame>
        <p:nvGraphicFramePr>
          <p:cNvPr id="7" name="Table 6"/>
          <p:cNvGraphicFramePr/>
          <p:nvPr/>
        </p:nvGraphicFramePr>
        <p:xfrm>
          <a:off x="5379085" y="1195705"/>
          <a:ext cx="5029200" cy="4345305"/>
        </p:xfrm>
        <a:graphic>
          <a:graphicData uri="http://schemas.openxmlformats.org/drawingml/2006/table">
            <a:tbl>
              <a:tblPr firstRow="1" bandRow="1">
                <a:tableStyleId>{5C22544A-7EE6-4342-B048-85BDC9FD1C3A}</a:tableStyleId>
              </a:tblPr>
              <a:tblGrid>
                <a:gridCol w="5029200"/>
              </a:tblGrid>
              <a:tr h="788670">
                <a:tc>
                  <a:txBody>
                    <a:bodyPr/>
                    <a:p>
                      <a:pPr algn="ctr">
                        <a:buNone/>
                      </a:pPr>
                      <a:r>
                        <a:rPr lang="en-IN" altLang="en-US"/>
                        <a:t>MARKET SCOPE</a:t>
                      </a:r>
                      <a:endParaRPr lang="en-IN" altLang="en-US"/>
                    </a:p>
                  </a:txBody>
                  <a:tcPr/>
                </a:tc>
              </a:tr>
              <a:tr h="3556635">
                <a:tc>
                  <a:txBody>
                    <a:bodyPr/>
                    <a:p>
                      <a:pPr algn="ctr">
                        <a:buNone/>
                      </a:pPr>
                      <a:r>
                        <a:rPr lang="en-IN" altLang="en-US"/>
                        <a:t>IT CAN BE USED IN COLLEGE/SCHOOL/GOVERMENT INSITUTION WE CAN ALSO SELL IT IN MARKET WITH DIFFRENT CAP DESIGN AS  IT COST VERY LOW SO THAT AN ORDINARY  MIDDLE CLASS PERSON COULD ALSO AFFORD IT.THE COST CAN FURTHER BE CUT DOWN  TO RS 300 BY MANUFACTURING IT  IN BULK.IF YOU BUY A BRANDED NIKE/REBOOK/ADIDAS CAP IT CAN COST YOU AROUND 1200 WHILE OUR CAP COST ONLY RS 300 .</a:t>
                      </a:r>
                      <a:endParaRPr lang="en-IN" altLang="en-US"/>
                    </a:p>
                  </a:txBody>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ECF40"/>
            </a:gs>
            <a:gs pos="100000">
              <a:srgbClr val="846C21"/>
            </a:gs>
          </a:gsLst>
          <a:lin scaled="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52120"/>
            <a:ext cx="9144000" cy="939800"/>
          </a:xfrm>
        </p:spPr>
        <p:txBody>
          <a:bodyPr>
            <a:normAutofit/>
          </a:bodyPr>
          <a:lstStyle/>
          <a:p>
            <a:r>
              <a:rPr lang="en-IN" altLang="en-US" b="1" dirty="0">
                <a:solidFill>
                  <a:schemeClr val="tx1"/>
                </a:solidFill>
                <a:effectLst>
                  <a:outerShdw blurRad="38100" dist="19050" dir="2700000" algn="tl" rotWithShape="0">
                    <a:schemeClr val="dk1">
                      <a:alpha val="40000"/>
                    </a:schemeClr>
                  </a:outerShdw>
                </a:effectLst>
              </a:rPr>
              <a:t>Social Distancing Cap</a:t>
            </a:r>
            <a:endParaRPr lang="en-IN" altLang="en-US" b="1" dirty="0">
              <a:solidFill>
                <a:schemeClr val="tx1"/>
              </a:solidFill>
              <a:effectLst>
                <a:outerShdw blurRad="38100" dist="19050" dir="2700000" algn="tl" rotWithShape="0">
                  <a:schemeClr val="dk1">
                    <a:alpha val="40000"/>
                  </a:schemeClr>
                </a:outerShdw>
              </a:effectLst>
            </a:endParaRPr>
          </a:p>
        </p:txBody>
      </p:sp>
      <p:sp>
        <p:nvSpPr>
          <p:cNvPr id="3" name="Subtitle 2"/>
          <p:cNvSpPr>
            <a:spLocks noGrp="1"/>
          </p:cNvSpPr>
          <p:nvPr>
            <p:ph type="subTitle" idx="1"/>
          </p:nvPr>
        </p:nvSpPr>
        <p:spPr>
          <a:xfrm>
            <a:off x="5851525" y="1827530"/>
            <a:ext cx="4816475" cy="3430270"/>
          </a:xfrm>
        </p:spPr>
        <p:txBody>
          <a:bodyPr/>
          <a:lstStyle/>
          <a:p>
            <a:endParaRPr lang="en-IN" altLang="en-US"/>
          </a:p>
          <a:p>
            <a:endParaRPr lang="en-IN" altLang="en-US"/>
          </a:p>
          <a:p>
            <a:endParaRPr lang="en-IN" altLang="en-US"/>
          </a:p>
        </p:txBody>
      </p:sp>
      <p:graphicFrame>
        <p:nvGraphicFramePr>
          <p:cNvPr id="4" name="Table 3"/>
          <p:cNvGraphicFramePr/>
          <p:nvPr/>
        </p:nvGraphicFramePr>
        <p:xfrm>
          <a:off x="6738620" y="1391920"/>
          <a:ext cx="4650740" cy="4877435"/>
        </p:xfrm>
        <a:graphic>
          <a:graphicData uri="http://schemas.openxmlformats.org/drawingml/2006/table">
            <a:tbl>
              <a:tblPr firstRow="1" bandRow="1">
                <a:tableStyleId>{5C22544A-7EE6-4342-B048-85BDC9FD1C3A}</a:tableStyleId>
              </a:tblPr>
              <a:tblGrid>
                <a:gridCol w="4650740"/>
              </a:tblGrid>
              <a:tr h="638810">
                <a:tc>
                  <a:txBody>
                    <a:bodyPr/>
                    <a:p>
                      <a:pPr algn="ctr">
                        <a:buNone/>
                      </a:pPr>
                      <a:r>
                        <a:rPr lang="en-IN" altLang="en-US"/>
                        <a:t>BUISNESS MODEL</a:t>
                      </a:r>
                      <a:endParaRPr lang="en-IN" altLang="en-US"/>
                    </a:p>
                  </a:txBody>
                  <a:tcPr/>
                </a:tc>
              </a:tr>
              <a:tr h="4238625">
                <a:tc>
                  <a:txBody>
                    <a:bodyPr/>
                    <a:p>
                      <a:pPr algn="ctr">
                        <a:buNone/>
                      </a:pPr>
                      <a:r>
                        <a:rPr lang="en-IN" altLang="en-US"/>
                        <a:t>OUR MAIN FOCUS WILL BE TO MAKE IT MORE ATTRACTIVE AND COOL AS MOST OF YOUTH LOOKS FOR FASHION .WE CAN ALSO SEND OUR PROPOSAL TO GOVERMENT /COLLEGES/FIRMS /FACTORY/HOSPITAL TO BUY OUR CAP .I HAVE DECIDED TO HAVE A MARGIN OF RS 100 ON EACH CAP FOR ME AND RS 100 MARGIN FOR THE RETAILERS/MEDIATOR. MARGIN CAN FURTHER BE ADJUSTED ON THE BASIS OF PRODUCTION COST. </a:t>
                      </a:r>
                      <a:endParaRPr lang="en-IN" altLang="en-US"/>
                    </a:p>
                  </a:txBody>
                  <a:tcPr/>
                </a:tc>
              </a:tr>
            </a:tbl>
          </a:graphicData>
        </a:graphic>
      </p:graphicFrame>
      <p:graphicFrame>
        <p:nvGraphicFramePr>
          <p:cNvPr id="5" name="Table 4"/>
          <p:cNvGraphicFramePr/>
          <p:nvPr/>
        </p:nvGraphicFramePr>
        <p:xfrm>
          <a:off x="241935" y="1391920"/>
          <a:ext cx="5210175" cy="4876800"/>
        </p:xfrm>
        <a:graphic>
          <a:graphicData uri="http://schemas.openxmlformats.org/drawingml/2006/table">
            <a:tbl>
              <a:tblPr firstRow="1" bandRow="1">
                <a:tableStyleId>{5C22544A-7EE6-4342-B048-85BDC9FD1C3A}</a:tableStyleId>
              </a:tblPr>
              <a:tblGrid>
                <a:gridCol w="5210175"/>
              </a:tblGrid>
              <a:tr h="365760">
                <a:tc>
                  <a:txBody>
                    <a:bodyPr/>
                    <a:p>
                      <a:pPr algn="ctr">
                        <a:buNone/>
                      </a:pPr>
                      <a:r>
                        <a:rPr lang="en-IN" altLang="en-US"/>
                        <a:t>BUDGET DETAIL</a:t>
                      </a:r>
                      <a:endParaRPr lang="en-IN" altLang="en-US"/>
                    </a:p>
                  </a:txBody>
                  <a:tcPr/>
                </a:tc>
              </a:tr>
              <a:tr h="914400">
                <a:tc>
                  <a:txBody>
                    <a:bodyPr/>
                    <a:p>
                      <a:pPr algn="ctr">
                        <a:buNone/>
                      </a:pPr>
                      <a:r>
                        <a:rPr lang="en-IN" altLang="en-US"/>
                        <a:t>TECHNICAL ASSISTANT(FOR HELP IN MANUFACTURING) </a:t>
                      </a:r>
                      <a:endParaRPr lang="en-IN" altLang="en-US"/>
                    </a:p>
                    <a:p>
                      <a:pPr algn="ctr">
                        <a:buNone/>
                      </a:pPr>
                      <a:r>
                        <a:rPr lang="en-IN" altLang="en-US"/>
                        <a:t>-RS 10000/MONTH(APPROX)</a:t>
                      </a:r>
                      <a:endParaRPr lang="en-IN" altLang="en-US"/>
                    </a:p>
                  </a:txBody>
                  <a:tcPr/>
                </a:tc>
              </a:tr>
              <a:tr h="640080">
                <a:tc>
                  <a:txBody>
                    <a:bodyPr/>
                    <a:p>
                      <a:pPr algn="ctr">
                        <a:buNone/>
                      </a:pPr>
                      <a:r>
                        <a:rPr lang="en-IN" altLang="en-US"/>
                        <a:t>SOLDERING STATION-RS 1700</a:t>
                      </a:r>
                      <a:endParaRPr lang="en-IN" altLang="en-US"/>
                    </a:p>
                    <a:p>
                      <a:pPr algn="ctr">
                        <a:buNone/>
                      </a:pPr>
                      <a:endParaRPr lang="en-IN" altLang="en-US"/>
                    </a:p>
                  </a:txBody>
                  <a:tcPr/>
                </a:tc>
              </a:tr>
              <a:tr h="640080">
                <a:tc>
                  <a:txBody>
                    <a:bodyPr/>
                    <a:p>
                      <a:pPr algn="ctr">
                        <a:buNone/>
                      </a:pPr>
                      <a:r>
                        <a:rPr lang="en-IN" altLang="en-US"/>
                        <a:t>INITIAL ORDER OF MICRO CANTROLER-RS 5000 for bulk (approx 35pc)</a:t>
                      </a:r>
                      <a:endParaRPr lang="en-IN" altLang="en-US"/>
                    </a:p>
                  </a:txBody>
                  <a:tcPr/>
                </a:tc>
              </a:tr>
              <a:tr h="640080">
                <a:tc>
                  <a:txBody>
                    <a:bodyPr/>
                    <a:p>
                      <a:pPr algn="ctr">
                        <a:buNone/>
                      </a:pPr>
                      <a:r>
                        <a:rPr lang="en-IN" altLang="en-US"/>
                        <a:t>INITIAL ORDER OF SENSOR -RS 3000 FOR BULK(approx 40pc) </a:t>
                      </a:r>
                      <a:endParaRPr lang="en-IN" altLang="en-US"/>
                    </a:p>
                  </a:txBody>
                  <a:tcPr/>
                </a:tc>
              </a:tr>
              <a:tr h="914400">
                <a:tc>
                  <a:txBody>
                    <a:bodyPr/>
                    <a:p>
                      <a:pPr algn="ctr">
                        <a:buNone/>
                      </a:pPr>
                      <a:r>
                        <a:rPr lang="en-IN" altLang="en-US" sz="1800">
                          <a:sym typeface="+mn-ea"/>
                        </a:rPr>
                        <a:t>INITIAL ORDER OF CAPS -RS 5000 FOR BULK(LATEST FASHIONABLE CAPS) </a:t>
                      </a:r>
                      <a:endParaRPr lang="en-IN" altLang="en-US" sz="1800">
                        <a:sym typeface="+mn-ea"/>
                      </a:endParaRPr>
                    </a:p>
                    <a:p>
                      <a:pPr algn="ctr">
                        <a:buNone/>
                      </a:pPr>
                      <a:r>
                        <a:rPr lang="en-IN" altLang="en-US"/>
                        <a:t>approx 40pc</a:t>
                      </a:r>
                      <a:endParaRPr lang="en-IN" altLang="en-US"/>
                    </a:p>
                  </a:txBody>
                  <a:tcPr/>
                </a:tc>
              </a:tr>
              <a:tr h="762000">
                <a:tc>
                  <a:txBody>
                    <a:bodyPr/>
                    <a:p>
                      <a:pPr algn="ctr">
                        <a:buNone/>
                      </a:pPr>
                      <a:r>
                        <a:rPr lang="en-IN" altLang="en-US" sz="4400" b="1"/>
                        <a:t>TOTAL - RS 25000</a:t>
                      </a:r>
                      <a:endParaRPr lang="en-IN" altLang="en-US" sz="4400" b="1"/>
                    </a:p>
                  </a:txBody>
                  <a:tcPr/>
                </a:tc>
              </a:tr>
            </a:tbl>
          </a:graphicData>
        </a:graphic>
      </p:graphicFrame>
    </p:spTree>
  </p:cSld>
  <p:clrMapOvr>
    <a:masterClrMapping/>
  </p:clrMapOvr>
</p:sld>
</file>

<file path=ppt/tags/tag1.xml><?xml version="1.0" encoding="utf-8"?>
<p:tagLst xmlns:p="http://schemas.openxmlformats.org/presentationml/2006/main">
  <p:tag name="KSO_WM_MEDIACOVER_FLAG" val="1"/>
  <p:tag name="KSO_WM_UNIT_MEDIACOVER_ICONSTATE" val="1"/>
</p:tagLst>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1926</Words>
  <Application>WPS Presentation</Application>
  <PresentationFormat>Widescreen</PresentationFormat>
  <Paragraphs>86</Paragraphs>
  <Slides>4</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4</vt:i4>
      </vt:variant>
    </vt:vector>
  </HeadingPairs>
  <TitlesOfParts>
    <vt:vector size="25" baseType="lpstr">
      <vt:lpstr>Arial</vt:lpstr>
      <vt:lpstr>SimSun</vt:lpstr>
      <vt:lpstr>Wingdings</vt:lpstr>
      <vt:lpstr>Calibri Light</vt:lpstr>
      <vt:lpstr>Calibri</vt:lpstr>
      <vt:lpstr>Microsoft YaHei</vt:lpstr>
      <vt:lpstr>Arial Unicode MS</vt:lpstr>
      <vt:lpstr>Microsoft JhengHei UI Light</vt:lpstr>
      <vt:lpstr>MS PGothic</vt:lpstr>
      <vt:lpstr>Yu Gothic</vt:lpstr>
      <vt:lpstr>Bahnschrift Light</vt:lpstr>
      <vt:lpstr>Bahnschrift</vt:lpstr>
      <vt:lpstr>Arial Black</vt:lpstr>
      <vt:lpstr>Bahnschrift Light SemiCondensed</vt:lpstr>
      <vt:lpstr>Bahnschrift SemiBold</vt:lpstr>
      <vt:lpstr>Bahnschrift SemiBold Condensed</vt:lpstr>
      <vt:lpstr>Bahnschrift Condensed</vt:lpstr>
      <vt:lpstr>Microsoft JhengHei</vt:lpstr>
      <vt:lpstr>Microsoft JhengHei UI</vt:lpstr>
      <vt:lpstr>Malgun Gothic Semilight</vt:lpstr>
      <vt:lpstr>Default Design</vt:lpstr>
      <vt:lpstr>PowerPoint 演示文稿</vt:lpstr>
      <vt:lpstr>Social Distncing Cap</vt:lpstr>
      <vt:lpstr>Social Distncing Cap</vt:lpstr>
      <vt:lpstr>Social Distncing Cap</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Distncing Cap</dc:title>
  <dc:creator/>
  <cp:lastModifiedBy>kaushiks</cp:lastModifiedBy>
  <cp:revision>3</cp:revision>
  <dcterms:created xsi:type="dcterms:W3CDTF">2020-07-11T07:56:59Z</dcterms:created>
  <dcterms:modified xsi:type="dcterms:W3CDTF">2020-07-11T07:58:44Z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1033-11.2.0.9453</vt:lpwstr>
  </property>
</Properties>
</file>

<file path=docProps/thumbnail.jpeg>
</file>